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65" r:id="rId2"/>
    <p:sldId id="264" r:id="rId3"/>
    <p:sldId id="280" r:id="rId4"/>
    <p:sldId id="277" r:id="rId5"/>
    <p:sldId id="258" r:id="rId6"/>
    <p:sldId id="259" r:id="rId7"/>
    <p:sldId id="270" r:id="rId8"/>
    <p:sldId id="268" r:id="rId9"/>
    <p:sldId id="269" r:id="rId10"/>
    <p:sldId id="278" r:id="rId11"/>
    <p:sldId id="282" r:id="rId12"/>
    <p:sldId id="260" r:id="rId13"/>
    <p:sldId id="261" r:id="rId14"/>
    <p:sldId id="274" r:id="rId15"/>
    <p:sldId id="273" r:id="rId16"/>
    <p:sldId id="262" r:id="rId17"/>
    <p:sldId id="263" r:id="rId18"/>
    <p:sldId id="276" r:id="rId19"/>
    <p:sldId id="283" r:id="rId20"/>
    <p:sldId id="284" r:id="rId21"/>
  </p:sldIdLst>
  <p:sldSz cx="12192000" cy="6858000"/>
  <p:notesSz cx="6858000" cy="9144000"/>
  <p:defaultTextStyle>
    <a:defPPr>
      <a:defRPr lang="es-419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660"/>
  </p:normalViewPr>
  <p:slideViewPr>
    <p:cSldViewPr snapToGrid="0">
      <p:cViewPr varScale="1">
        <p:scale>
          <a:sx n="56" d="100"/>
          <a:sy n="56" d="100"/>
        </p:scale>
        <p:origin x="1296" y="2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6" Type="http://schemas.openxmlformats.org/officeDocument/2006/relationships/image" Target="../media/image10.svg"/><Relationship Id="rId5" Type="http://schemas.openxmlformats.org/officeDocument/2006/relationships/image" Target="../media/image9.png"/><Relationship Id="rId4" Type="http://schemas.openxmlformats.org/officeDocument/2006/relationships/image" Target="../media/image8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0DDC51-2F78-49E0-BF03-2AD2371E7C44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A4B8EC2-3736-489B-8E29-C6F58E41FD3A}">
      <dgm:prSet/>
      <dgm:spPr/>
      <dgm:t>
        <a:bodyPr/>
        <a:lstStyle/>
        <a:p>
          <a:r>
            <a:rPr lang="es-419"/>
            <a:t>Es uno de los instrumentos financieros más populares en el trading</a:t>
          </a:r>
          <a:endParaRPr lang="en-US"/>
        </a:p>
      </dgm:t>
    </dgm:pt>
    <dgm:pt modelId="{BD3F190F-7029-4169-88C8-2EA4F9BCB285}" type="parTrans" cxnId="{C9AE65B0-196B-49E0-9CA9-2C5695FCA907}">
      <dgm:prSet/>
      <dgm:spPr/>
      <dgm:t>
        <a:bodyPr/>
        <a:lstStyle/>
        <a:p>
          <a:endParaRPr lang="en-US"/>
        </a:p>
      </dgm:t>
    </dgm:pt>
    <dgm:pt modelId="{5D9F6041-867E-48E8-8245-73C6D5435B37}" type="sibTrans" cxnId="{C9AE65B0-196B-49E0-9CA9-2C5695FCA907}">
      <dgm:prSet/>
      <dgm:spPr/>
      <dgm:t>
        <a:bodyPr/>
        <a:lstStyle/>
        <a:p>
          <a:endParaRPr lang="en-US"/>
        </a:p>
      </dgm:t>
    </dgm:pt>
    <dgm:pt modelId="{A8AA0F08-5AB3-4C5A-84A3-77036F8CCDB3}">
      <dgm:prSet/>
      <dgm:spPr/>
      <dgm:t>
        <a:bodyPr/>
        <a:lstStyle/>
        <a:p>
          <a:r>
            <a:rPr lang="es-419"/>
            <a:t>Activo refugio en épocas de incertidumbre</a:t>
          </a:r>
          <a:endParaRPr lang="en-US"/>
        </a:p>
      </dgm:t>
    </dgm:pt>
    <dgm:pt modelId="{CE226F91-7247-4408-8568-817136FA1F42}" type="parTrans" cxnId="{3FE4C9DC-B8B3-4B3D-A8DE-1C3E9A9FB778}">
      <dgm:prSet/>
      <dgm:spPr/>
      <dgm:t>
        <a:bodyPr/>
        <a:lstStyle/>
        <a:p>
          <a:endParaRPr lang="en-US"/>
        </a:p>
      </dgm:t>
    </dgm:pt>
    <dgm:pt modelId="{078B035E-C641-4F7F-A337-3B3D568AFE6B}" type="sibTrans" cxnId="{3FE4C9DC-B8B3-4B3D-A8DE-1C3E9A9FB778}">
      <dgm:prSet/>
      <dgm:spPr/>
      <dgm:t>
        <a:bodyPr/>
        <a:lstStyle/>
        <a:p>
          <a:endParaRPr lang="en-US"/>
        </a:p>
      </dgm:t>
    </dgm:pt>
    <dgm:pt modelId="{DC053C79-77E1-47C0-811E-3DF4350BE4E4}">
      <dgm:prSet/>
      <dgm:spPr/>
      <dgm:t>
        <a:bodyPr/>
        <a:lstStyle/>
        <a:p>
          <a:r>
            <a:rPr lang="es-419"/>
            <a:t>Volatilidad, liquidez, protección contra la inflación</a:t>
          </a:r>
          <a:endParaRPr lang="en-US"/>
        </a:p>
      </dgm:t>
    </dgm:pt>
    <dgm:pt modelId="{BC920F6B-B2C7-4E1F-9422-98A2D7DB2804}" type="parTrans" cxnId="{AA99C141-5910-4C04-971F-0B4D784BE272}">
      <dgm:prSet/>
      <dgm:spPr/>
      <dgm:t>
        <a:bodyPr/>
        <a:lstStyle/>
        <a:p>
          <a:endParaRPr lang="en-US"/>
        </a:p>
      </dgm:t>
    </dgm:pt>
    <dgm:pt modelId="{E96421FC-07A7-480F-95AC-0B336F5D8167}" type="sibTrans" cxnId="{AA99C141-5910-4C04-971F-0B4D784BE272}">
      <dgm:prSet/>
      <dgm:spPr/>
      <dgm:t>
        <a:bodyPr/>
        <a:lstStyle/>
        <a:p>
          <a:endParaRPr lang="en-US"/>
        </a:p>
      </dgm:t>
    </dgm:pt>
    <dgm:pt modelId="{700C37DF-E24D-42B4-8095-7B0497A37F64}">
      <dgm:prSet/>
      <dgm:spPr/>
      <dgm:t>
        <a:bodyPr/>
        <a:lstStyle/>
        <a:p>
          <a:r>
            <a:rPr lang="es-419" b="1"/>
            <a:t>OBSERVACIÓN IMPORTANTE: </a:t>
          </a:r>
          <a:r>
            <a:rPr lang="es-419"/>
            <a:t>Invertir en este activo tiene riesgos</a:t>
          </a:r>
          <a:endParaRPr lang="en-US"/>
        </a:p>
      </dgm:t>
    </dgm:pt>
    <dgm:pt modelId="{9E5E2754-715A-4F05-AC4C-CC13A2EE6FC4}" type="parTrans" cxnId="{2C02F468-763E-4898-9556-7609089C5D9D}">
      <dgm:prSet/>
      <dgm:spPr/>
      <dgm:t>
        <a:bodyPr/>
        <a:lstStyle/>
        <a:p>
          <a:endParaRPr lang="en-US"/>
        </a:p>
      </dgm:t>
    </dgm:pt>
    <dgm:pt modelId="{A6132557-6FC7-42C3-95EF-2977D2693E24}" type="sibTrans" cxnId="{2C02F468-763E-4898-9556-7609089C5D9D}">
      <dgm:prSet/>
      <dgm:spPr/>
      <dgm:t>
        <a:bodyPr/>
        <a:lstStyle/>
        <a:p>
          <a:endParaRPr lang="en-US"/>
        </a:p>
      </dgm:t>
    </dgm:pt>
    <dgm:pt modelId="{FC4A98C7-4C7F-473F-8C44-C004FFE3201D}" type="pres">
      <dgm:prSet presAssocID="{900DDC51-2F78-49E0-BF03-2AD2371E7C44}" presName="root" presStyleCnt="0">
        <dgm:presLayoutVars>
          <dgm:dir/>
          <dgm:resizeHandles val="exact"/>
        </dgm:presLayoutVars>
      </dgm:prSet>
      <dgm:spPr/>
    </dgm:pt>
    <dgm:pt modelId="{489E9EB4-A080-47A6-B18B-3ECEEBA948DD}" type="pres">
      <dgm:prSet presAssocID="{5A4B8EC2-3736-489B-8E29-C6F58E41FD3A}" presName="compNode" presStyleCnt="0"/>
      <dgm:spPr/>
    </dgm:pt>
    <dgm:pt modelId="{62B012A8-E198-4737-B4CF-ABAA8BB4B51B}" type="pres">
      <dgm:prSet presAssocID="{5A4B8EC2-3736-489B-8E29-C6F58E41FD3A}" presName="bgRect" presStyleLbl="bgShp" presStyleIdx="0" presStyleCnt="4"/>
      <dgm:spPr/>
    </dgm:pt>
    <dgm:pt modelId="{1EFC2C4E-EAC2-4BFA-B4FA-AF3993FC9D61}" type="pres">
      <dgm:prSet presAssocID="{5A4B8EC2-3736-489B-8E29-C6F58E41FD3A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inero"/>
        </a:ext>
      </dgm:extLst>
    </dgm:pt>
    <dgm:pt modelId="{DC100418-3642-45B3-9CB3-D7E80E87427B}" type="pres">
      <dgm:prSet presAssocID="{5A4B8EC2-3736-489B-8E29-C6F58E41FD3A}" presName="spaceRect" presStyleCnt="0"/>
      <dgm:spPr/>
    </dgm:pt>
    <dgm:pt modelId="{C6043792-A9DA-47F5-9035-C29F8DCA7D53}" type="pres">
      <dgm:prSet presAssocID="{5A4B8EC2-3736-489B-8E29-C6F58E41FD3A}" presName="parTx" presStyleLbl="revTx" presStyleIdx="0" presStyleCnt="4">
        <dgm:presLayoutVars>
          <dgm:chMax val="0"/>
          <dgm:chPref val="0"/>
        </dgm:presLayoutVars>
      </dgm:prSet>
      <dgm:spPr/>
    </dgm:pt>
    <dgm:pt modelId="{ED6CFEC1-E6F2-47B1-84F4-47F044A5269B}" type="pres">
      <dgm:prSet presAssocID="{5D9F6041-867E-48E8-8245-73C6D5435B37}" presName="sibTrans" presStyleCnt="0"/>
      <dgm:spPr/>
    </dgm:pt>
    <dgm:pt modelId="{509E8FD7-E74D-4ACE-9828-1C8B943A8C1E}" type="pres">
      <dgm:prSet presAssocID="{A8AA0F08-5AB3-4C5A-84A3-77036F8CCDB3}" presName="compNode" presStyleCnt="0"/>
      <dgm:spPr/>
    </dgm:pt>
    <dgm:pt modelId="{6D5783B5-125B-428E-8D15-4E7D82DCB425}" type="pres">
      <dgm:prSet presAssocID="{A8AA0F08-5AB3-4C5A-84A3-77036F8CCDB3}" presName="bgRect" presStyleLbl="bgShp" presStyleIdx="1" presStyleCnt="4"/>
      <dgm:spPr/>
    </dgm:pt>
    <dgm:pt modelId="{B2D90D69-71E2-4BF0-99F0-073506B27E17}" type="pres">
      <dgm:prSet presAssocID="{A8AA0F08-5AB3-4C5A-84A3-77036F8CCDB3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dvertencia"/>
        </a:ext>
      </dgm:extLst>
    </dgm:pt>
    <dgm:pt modelId="{06137B8C-2FF5-4B79-831F-74E831EFC106}" type="pres">
      <dgm:prSet presAssocID="{A8AA0F08-5AB3-4C5A-84A3-77036F8CCDB3}" presName="spaceRect" presStyleCnt="0"/>
      <dgm:spPr/>
    </dgm:pt>
    <dgm:pt modelId="{7EB1EA51-B6B9-479E-8249-7BBE852D89ED}" type="pres">
      <dgm:prSet presAssocID="{A8AA0F08-5AB3-4C5A-84A3-77036F8CCDB3}" presName="parTx" presStyleLbl="revTx" presStyleIdx="1" presStyleCnt="4">
        <dgm:presLayoutVars>
          <dgm:chMax val="0"/>
          <dgm:chPref val="0"/>
        </dgm:presLayoutVars>
      </dgm:prSet>
      <dgm:spPr/>
    </dgm:pt>
    <dgm:pt modelId="{624F044C-D560-4F09-A43F-DABC0AF86244}" type="pres">
      <dgm:prSet presAssocID="{078B035E-C641-4F7F-A337-3B3D568AFE6B}" presName="sibTrans" presStyleCnt="0"/>
      <dgm:spPr/>
    </dgm:pt>
    <dgm:pt modelId="{98CED2B3-5D65-43DA-A824-AD520BC47226}" type="pres">
      <dgm:prSet presAssocID="{DC053C79-77E1-47C0-811E-3DF4350BE4E4}" presName="compNode" presStyleCnt="0"/>
      <dgm:spPr/>
    </dgm:pt>
    <dgm:pt modelId="{71EA3828-9976-41C1-A72F-8CD5B90B2933}" type="pres">
      <dgm:prSet presAssocID="{DC053C79-77E1-47C0-811E-3DF4350BE4E4}" presName="bgRect" presStyleLbl="bgShp" presStyleIdx="2" presStyleCnt="4"/>
      <dgm:spPr/>
    </dgm:pt>
    <dgm:pt modelId="{0261D9E3-7523-4B56-A86C-6F9F3E30D348}" type="pres">
      <dgm:prSet presAssocID="{DC053C79-77E1-47C0-811E-3DF4350BE4E4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Graph with Downward Trend"/>
        </a:ext>
      </dgm:extLst>
    </dgm:pt>
    <dgm:pt modelId="{C6C9FB81-2197-4824-859F-701CCA097733}" type="pres">
      <dgm:prSet presAssocID="{DC053C79-77E1-47C0-811E-3DF4350BE4E4}" presName="spaceRect" presStyleCnt="0"/>
      <dgm:spPr/>
    </dgm:pt>
    <dgm:pt modelId="{56F1D4CB-D369-4227-ABD3-C593061E1662}" type="pres">
      <dgm:prSet presAssocID="{DC053C79-77E1-47C0-811E-3DF4350BE4E4}" presName="parTx" presStyleLbl="revTx" presStyleIdx="2" presStyleCnt="4">
        <dgm:presLayoutVars>
          <dgm:chMax val="0"/>
          <dgm:chPref val="0"/>
        </dgm:presLayoutVars>
      </dgm:prSet>
      <dgm:spPr/>
    </dgm:pt>
    <dgm:pt modelId="{CD3C8F2B-599C-4745-BAC8-29F913EF8E98}" type="pres">
      <dgm:prSet presAssocID="{E96421FC-07A7-480F-95AC-0B336F5D8167}" presName="sibTrans" presStyleCnt="0"/>
      <dgm:spPr/>
    </dgm:pt>
    <dgm:pt modelId="{A71F6BFC-4498-4E38-87EE-D73CFB31EED2}" type="pres">
      <dgm:prSet presAssocID="{700C37DF-E24D-42B4-8095-7B0497A37F64}" presName="compNode" presStyleCnt="0"/>
      <dgm:spPr/>
    </dgm:pt>
    <dgm:pt modelId="{5854B8FD-5224-4493-AEE5-184CF5CD3519}" type="pres">
      <dgm:prSet presAssocID="{700C37DF-E24D-42B4-8095-7B0497A37F64}" presName="bgRect" presStyleLbl="bgShp" presStyleIdx="3" presStyleCnt="4"/>
      <dgm:spPr/>
    </dgm:pt>
    <dgm:pt modelId="{68324A7C-C8A1-4125-93C6-7D16E4DAE60C}" type="pres">
      <dgm:prSet presAssocID="{700C37DF-E24D-42B4-8095-7B0497A37F64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agnifying glass"/>
        </a:ext>
      </dgm:extLst>
    </dgm:pt>
    <dgm:pt modelId="{BAB34542-F937-41A7-98DE-913B8403C1FA}" type="pres">
      <dgm:prSet presAssocID="{700C37DF-E24D-42B4-8095-7B0497A37F64}" presName="spaceRect" presStyleCnt="0"/>
      <dgm:spPr/>
    </dgm:pt>
    <dgm:pt modelId="{54173FEF-3127-4676-A597-F6F9DF404F2E}" type="pres">
      <dgm:prSet presAssocID="{700C37DF-E24D-42B4-8095-7B0497A37F64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41A8034-28BA-43DE-8701-6B15B34A4EF7}" type="presOf" srcId="{A8AA0F08-5AB3-4C5A-84A3-77036F8CCDB3}" destId="{7EB1EA51-B6B9-479E-8249-7BBE852D89ED}" srcOrd="0" destOrd="0" presId="urn:microsoft.com/office/officeart/2018/2/layout/IconVerticalSolidList"/>
    <dgm:cxn modelId="{03496F3D-0D8B-4E67-818D-DC228BD1E1DA}" type="presOf" srcId="{5A4B8EC2-3736-489B-8E29-C6F58E41FD3A}" destId="{C6043792-A9DA-47F5-9035-C29F8DCA7D53}" srcOrd="0" destOrd="0" presId="urn:microsoft.com/office/officeart/2018/2/layout/IconVerticalSolidList"/>
    <dgm:cxn modelId="{AA99C141-5910-4C04-971F-0B4D784BE272}" srcId="{900DDC51-2F78-49E0-BF03-2AD2371E7C44}" destId="{DC053C79-77E1-47C0-811E-3DF4350BE4E4}" srcOrd="2" destOrd="0" parTransId="{BC920F6B-B2C7-4E1F-9422-98A2D7DB2804}" sibTransId="{E96421FC-07A7-480F-95AC-0B336F5D8167}"/>
    <dgm:cxn modelId="{2C02F468-763E-4898-9556-7609089C5D9D}" srcId="{900DDC51-2F78-49E0-BF03-2AD2371E7C44}" destId="{700C37DF-E24D-42B4-8095-7B0497A37F64}" srcOrd="3" destOrd="0" parTransId="{9E5E2754-715A-4F05-AC4C-CC13A2EE6FC4}" sibTransId="{A6132557-6FC7-42C3-95EF-2977D2693E24}"/>
    <dgm:cxn modelId="{BD2F5373-E09E-4DDC-BA8D-20B25C80AB31}" type="presOf" srcId="{DC053C79-77E1-47C0-811E-3DF4350BE4E4}" destId="{56F1D4CB-D369-4227-ABD3-C593061E1662}" srcOrd="0" destOrd="0" presId="urn:microsoft.com/office/officeart/2018/2/layout/IconVerticalSolidList"/>
    <dgm:cxn modelId="{0FE12558-8552-4AB4-930A-2B6EEE0E7EA7}" type="presOf" srcId="{900DDC51-2F78-49E0-BF03-2AD2371E7C44}" destId="{FC4A98C7-4C7F-473F-8C44-C004FFE3201D}" srcOrd="0" destOrd="0" presId="urn:microsoft.com/office/officeart/2018/2/layout/IconVerticalSolidList"/>
    <dgm:cxn modelId="{C9AE65B0-196B-49E0-9CA9-2C5695FCA907}" srcId="{900DDC51-2F78-49E0-BF03-2AD2371E7C44}" destId="{5A4B8EC2-3736-489B-8E29-C6F58E41FD3A}" srcOrd="0" destOrd="0" parTransId="{BD3F190F-7029-4169-88C8-2EA4F9BCB285}" sibTransId="{5D9F6041-867E-48E8-8245-73C6D5435B37}"/>
    <dgm:cxn modelId="{3FE4C9DC-B8B3-4B3D-A8DE-1C3E9A9FB778}" srcId="{900DDC51-2F78-49E0-BF03-2AD2371E7C44}" destId="{A8AA0F08-5AB3-4C5A-84A3-77036F8CCDB3}" srcOrd="1" destOrd="0" parTransId="{CE226F91-7247-4408-8568-817136FA1F42}" sibTransId="{078B035E-C641-4F7F-A337-3B3D568AFE6B}"/>
    <dgm:cxn modelId="{A44A85F8-1142-4325-BDE1-3D2B401B93EC}" type="presOf" srcId="{700C37DF-E24D-42B4-8095-7B0497A37F64}" destId="{54173FEF-3127-4676-A597-F6F9DF404F2E}" srcOrd="0" destOrd="0" presId="urn:microsoft.com/office/officeart/2018/2/layout/IconVerticalSolidList"/>
    <dgm:cxn modelId="{3D2C251C-2A4B-4CBE-8D9A-CC1EEEFD8702}" type="presParOf" srcId="{FC4A98C7-4C7F-473F-8C44-C004FFE3201D}" destId="{489E9EB4-A080-47A6-B18B-3ECEEBA948DD}" srcOrd="0" destOrd="0" presId="urn:microsoft.com/office/officeart/2018/2/layout/IconVerticalSolidList"/>
    <dgm:cxn modelId="{19AE4839-79AA-4EF4-905E-5262AA7B1AD3}" type="presParOf" srcId="{489E9EB4-A080-47A6-B18B-3ECEEBA948DD}" destId="{62B012A8-E198-4737-B4CF-ABAA8BB4B51B}" srcOrd="0" destOrd="0" presId="urn:microsoft.com/office/officeart/2018/2/layout/IconVerticalSolidList"/>
    <dgm:cxn modelId="{55EF41C5-DD98-4CAA-863F-78D5E61187F8}" type="presParOf" srcId="{489E9EB4-A080-47A6-B18B-3ECEEBA948DD}" destId="{1EFC2C4E-EAC2-4BFA-B4FA-AF3993FC9D61}" srcOrd="1" destOrd="0" presId="urn:microsoft.com/office/officeart/2018/2/layout/IconVerticalSolidList"/>
    <dgm:cxn modelId="{CFE174D5-1FC6-4E47-A2C4-8C7AC1E47AB5}" type="presParOf" srcId="{489E9EB4-A080-47A6-B18B-3ECEEBA948DD}" destId="{DC100418-3642-45B3-9CB3-D7E80E87427B}" srcOrd="2" destOrd="0" presId="urn:microsoft.com/office/officeart/2018/2/layout/IconVerticalSolidList"/>
    <dgm:cxn modelId="{99D1FE48-17AE-4BFF-AA6B-56D3AFA06F6E}" type="presParOf" srcId="{489E9EB4-A080-47A6-B18B-3ECEEBA948DD}" destId="{C6043792-A9DA-47F5-9035-C29F8DCA7D53}" srcOrd="3" destOrd="0" presId="urn:microsoft.com/office/officeart/2018/2/layout/IconVerticalSolidList"/>
    <dgm:cxn modelId="{4E9B7A2F-DEA2-4956-810A-6B68B3AD410F}" type="presParOf" srcId="{FC4A98C7-4C7F-473F-8C44-C004FFE3201D}" destId="{ED6CFEC1-E6F2-47B1-84F4-47F044A5269B}" srcOrd="1" destOrd="0" presId="urn:microsoft.com/office/officeart/2018/2/layout/IconVerticalSolidList"/>
    <dgm:cxn modelId="{C705E725-6D03-4B45-963D-144D86D93B4A}" type="presParOf" srcId="{FC4A98C7-4C7F-473F-8C44-C004FFE3201D}" destId="{509E8FD7-E74D-4ACE-9828-1C8B943A8C1E}" srcOrd="2" destOrd="0" presId="urn:microsoft.com/office/officeart/2018/2/layout/IconVerticalSolidList"/>
    <dgm:cxn modelId="{ED5A20CA-971D-4ADB-BEE5-7F668A17542C}" type="presParOf" srcId="{509E8FD7-E74D-4ACE-9828-1C8B943A8C1E}" destId="{6D5783B5-125B-428E-8D15-4E7D82DCB425}" srcOrd="0" destOrd="0" presId="urn:microsoft.com/office/officeart/2018/2/layout/IconVerticalSolidList"/>
    <dgm:cxn modelId="{EEFA1661-F945-411A-BE6E-F2E795A4F3FC}" type="presParOf" srcId="{509E8FD7-E74D-4ACE-9828-1C8B943A8C1E}" destId="{B2D90D69-71E2-4BF0-99F0-073506B27E17}" srcOrd="1" destOrd="0" presId="urn:microsoft.com/office/officeart/2018/2/layout/IconVerticalSolidList"/>
    <dgm:cxn modelId="{AB60E0BC-C015-48DC-ADA3-D4572D2F5101}" type="presParOf" srcId="{509E8FD7-E74D-4ACE-9828-1C8B943A8C1E}" destId="{06137B8C-2FF5-4B79-831F-74E831EFC106}" srcOrd="2" destOrd="0" presId="urn:microsoft.com/office/officeart/2018/2/layout/IconVerticalSolidList"/>
    <dgm:cxn modelId="{5FB407F8-BF83-44AC-8929-3325D9FFD4B1}" type="presParOf" srcId="{509E8FD7-E74D-4ACE-9828-1C8B943A8C1E}" destId="{7EB1EA51-B6B9-479E-8249-7BBE852D89ED}" srcOrd="3" destOrd="0" presId="urn:microsoft.com/office/officeart/2018/2/layout/IconVerticalSolidList"/>
    <dgm:cxn modelId="{DFB0F49D-6602-4E56-960D-7D74D6867D90}" type="presParOf" srcId="{FC4A98C7-4C7F-473F-8C44-C004FFE3201D}" destId="{624F044C-D560-4F09-A43F-DABC0AF86244}" srcOrd="3" destOrd="0" presId="urn:microsoft.com/office/officeart/2018/2/layout/IconVerticalSolidList"/>
    <dgm:cxn modelId="{56A1D865-1619-4B73-896B-65F1E36D0CBB}" type="presParOf" srcId="{FC4A98C7-4C7F-473F-8C44-C004FFE3201D}" destId="{98CED2B3-5D65-43DA-A824-AD520BC47226}" srcOrd="4" destOrd="0" presId="urn:microsoft.com/office/officeart/2018/2/layout/IconVerticalSolidList"/>
    <dgm:cxn modelId="{8887C7B6-78CB-4048-B612-3A00DFCBF0A6}" type="presParOf" srcId="{98CED2B3-5D65-43DA-A824-AD520BC47226}" destId="{71EA3828-9976-41C1-A72F-8CD5B90B2933}" srcOrd="0" destOrd="0" presId="urn:microsoft.com/office/officeart/2018/2/layout/IconVerticalSolidList"/>
    <dgm:cxn modelId="{57FD5C26-2992-4C8A-860E-653E87D8BDFA}" type="presParOf" srcId="{98CED2B3-5D65-43DA-A824-AD520BC47226}" destId="{0261D9E3-7523-4B56-A86C-6F9F3E30D348}" srcOrd="1" destOrd="0" presId="urn:microsoft.com/office/officeart/2018/2/layout/IconVerticalSolidList"/>
    <dgm:cxn modelId="{668D4634-AE9E-47C4-A7A5-D9B8081B660B}" type="presParOf" srcId="{98CED2B3-5D65-43DA-A824-AD520BC47226}" destId="{C6C9FB81-2197-4824-859F-701CCA097733}" srcOrd="2" destOrd="0" presId="urn:microsoft.com/office/officeart/2018/2/layout/IconVerticalSolidList"/>
    <dgm:cxn modelId="{D08F9571-E897-4C6A-9537-B9DF966121E4}" type="presParOf" srcId="{98CED2B3-5D65-43DA-A824-AD520BC47226}" destId="{56F1D4CB-D369-4227-ABD3-C593061E1662}" srcOrd="3" destOrd="0" presId="urn:microsoft.com/office/officeart/2018/2/layout/IconVerticalSolidList"/>
    <dgm:cxn modelId="{A558766C-2C49-40A9-BC8C-52D81BB5C7B4}" type="presParOf" srcId="{FC4A98C7-4C7F-473F-8C44-C004FFE3201D}" destId="{CD3C8F2B-599C-4745-BAC8-29F913EF8E98}" srcOrd="5" destOrd="0" presId="urn:microsoft.com/office/officeart/2018/2/layout/IconVerticalSolidList"/>
    <dgm:cxn modelId="{37AC18CB-FCFD-4305-AAF1-3445FAAD41EB}" type="presParOf" srcId="{FC4A98C7-4C7F-473F-8C44-C004FFE3201D}" destId="{A71F6BFC-4498-4E38-87EE-D73CFB31EED2}" srcOrd="6" destOrd="0" presId="urn:microsoft.com/office/officeart/2018/2/layout/IconVerticalSolidList"/>
    <dgm:cxn modelId="{FDD1A3EC-1A6B-4A4B-9ADB-10DB3E7697CB}" type="presParOf" srcId="{A71F6BFC-4498-4E38-87EE-D73CFB31EED2}" destId="{5854B8FD-5224-4493-AEE5-184CF5CD3519}" srcOrd="0" destOrd="0" presId="urn:microsoft.com/office/officeart/2018/2/layout/IconVerticalSolidList"/>
    <dgm:cxn modelId="{CDE5B7FF-69DE-482B-AC13-C210D180749B}" type="presParOf" srcId="{A71F6BFC-4498-4E38-87EE-D73CFB31EED2}" destId="{68324A7C-C8A1-4125-93C6-7D16E4DAE60C}" srcOrd="1" destOrd="0" presId="urn:microsoft.com/office/officeart/2018/2/layout/IconVerticalSolidList"/>
    <dgm:cxn modelId="{CB54F05C-7AD9-4EF3-9FFE-95ABF88F28A6}" type="presParOf" srcId="{A71F6BFC-4498-4E38-87EE-D73CFB31EED2}" destId="{BAB34542-F937-41A7-98DE-913B8403C1FA}" srcOrd="2" destOrd="0" presId="urn:microsoft.com/office/officeart/2018/2/layout/IconVerticalSolidList"/>
    <dgm:cxn modelId="{1C863C3A-FB4C-4CCB-966F-D399822C12F9}" type="presParOf" srcId="{A71F6BFC-4498-4E38-87EE-D73CFB31EED2}" destId="{54173FEF-3127-4676-A597-F6F9DF404F2E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2B012A8-E198-4737-B4CF-ABAA8BB4B51B}">
      <dsp:nvSpPr>
        <dsp:cNvPr id="0" name=""/>
        <dsp:cNvSpPr/>
      </dsp:nvSpPr>
      <dsp:spPr>
        <a:xfrm>
          <a:off x="0" y="231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EFC2C4E-EAC2-4BFA-B4FA-AF3993FC9D61}">
      <dsp:nvSpPr>
        <dsp:cNvPr id="0" name=""/>
        <dsp:cNvSpPr/>
      </dsp:nvSpPr>
      <dsp:spPr>
        <a:xfrm>
          <a:off x="355657" y="266858"/>
          <a:ext cx="646650" cy="64665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6043792-A9DA-47F5-9035-C29F8DCA7D53}">
      <dsp:nvSpPr>
        <dsp:cNvPr id="0" name=""/>
        <dsp:cNvSpPr/>
      </dsp:nvSpPr>
      <dsp:spPr>
        <a:xfrm>
          <a:off x="1357965" y="231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Es uno de los instrumentos financieros más populares en el trading</a:t>
          </a:r>
          <a:endParaRPr lang="en-US" sz="2200" kern="1200"/>
        </a:p>
      </dsp:txBody>
      <dsp:txXfrm>
        <a:off x="1357965" y="2319"/>
        <a:ext cx="4887299" cy="1175727"/>
      </dsp:txXfrm>
    </dsp:sp>
    <dsp:sp modelId="{6D5783B5-125B-428E-8D15-4E7D82DCB425}">
      <dsp:nvSpPr>
        <dsp:cNvPr id="0" name=""/>
        <dsp:cNvSpPr/>
      </dsp:nvSpPr>
      <dsp:spPr>
        <a:xfrm>
          <a:off x="0" y="147197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2D90D69-71E2-4BF0-99F0-073506B27E17}">
      <dsp:nvSpPr>
        <dsp:cNvPr id="0" name=""/>
        <dsp:cNvSpPr/>
      </dsp:nvSpPr>
      <dsp:spPr>
        <a:xfrm>
          <a:off x="355657" y="1736518"/>
          <a:ext cx="646650" cy="64665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EB1EA51-B6B9-479E-8249-7BBE852D89ED}">
      <dsp:nvSpPr>
        <dsp:cNvPr id="0" name=""/>
        <dsp:cNvSpPr/>
      </dsp:nvSpPr>
      <dsp:spPr>
        <a:xfrm>
          <a:off x="1357965" y="147197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Activo refugio en épocas de incertidumbre</a:t>
          </a:r>
          <a:endParaRPr lang="en-US" sz="2200" kern="1200"/>
        </a:p>
      </dsp:txBody>
      <dsp:txXfrm>
        <a:off x="1357965" y="1471979"/>
        <a:ext cx="4887299" cy="1175727"/>
      </dsp:txXfrm>
    </dsp:sp>
    <dsp:sp modelId="{71EA3828-9976-41C1-A72F-8CD5B90B2933}">
      <dsp:nvSpPr>
        <dsp:cNvPr id="0" name=""/>
        <dsp:cNvSpPr/>
      </dsp:nvSpPr>
      <dsp:spPr>
        <a:xfrm>
          <a:off x="0" y="294163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261D9E3-7523-4B56-A86C-6F9F3E30D348}">
      <dsp:nvSpPr>
        <dsp:cNvPr id="0" name=""/>
        <dsp:cNvSpPr/>
      </dsp:nvSpPr>
      <dsp:spPr>
        <a:xfrm>
          <a:off x="355657" y="3206178"/>
          <a:ext cx="646650" cy="646650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6F1D4CB-D369-4227-ABD3-C593061E1662}">
      <dsp:nvSpPr>
        <dsp:cNvPr id="0" name=""/>
        <dsp:cNvSpPr/>
      </dsp:nvSpPr>
      <dsp:spPr>
        <a:xfrm>
          <a:off x="1357965" y="294163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kern="1200"/>
            <a:t>Volatilidad, liquidez, protección contra la inflación</a:t>
          </a:r>
          <a:endParaRPr lang="en-US" sz="2200" kern="1200"/>
        </a:p>
      </dsp:txBody>
      <dsp:txXfrm>
        <a:off x="1357965" y="2941639"/>
        <a:ext cx="4887299" cy="1175727"/>
      </dsp:txXfrm>
    </dsp:sp>
    <dsp:sp modelId="{5854B8FD-5224-4493-AEE5-184CF5CD3519}">
      <dsp:nvSpPr>
        <dsp:cNvPr id="0" name=""/>
        <dsp:cNvSpPr/>
      </dsp:nvSpPr>
      <dsp:spPr>
        <a:xfrm>
          <a:off x="0" y="4411299"/>
          <a:ext cx="6245265" cy="1175727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324A7C-C8A1-4125-93C6-7D16E4DAE60C}">
      <dsp:nvSpPr>
        <dsp:cNvPr id="0" name=""/>
        <dsp:cNvSpPr/>
      </dsp:nvSpPr>
      <dsp:spPr>
        <a:xfrm>
          <a:off x="355657" y="4675838"/>
          <a:ext cx="646650" cy="646650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905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4173FEF-3127-4676-A597-F6F9DF404F2E}">
      <dsp:nvSpPr>
        <dsp:cNvPr id="0" name=""/>
        <dsp:cNvSpPr/>
      </dsp:nvSpPr>
      <dsp:spPr>
        <a:xfrm>
          <a:off x="1357965" y="4411299"/>
          <a:ext cx="4887299" cy="117572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4431" tIns="124431" rIns="124431" bIns="124431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419" sz="2200" b="1" kern="1200"/>
            <a:t>OBSERVACIÓN IMPORTANTE: </a:t>
          </a:r>
          <a:r>
            <a:rPr lang="es-419" sz="2200" kern="1200"/>
            <a:t>Invertir en este activo tiene riesgos</a:t>
          </a:r>
          <a:endParaRPr lang="en-US" sz="2200" kern="1200"/>
        </a:p>
      </dsp:txBody>
      <dsp:txXfrm>
        <a:off x="1357965" y="4411299"/>
        <a:ext cx="4887299" cy="117572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C560BB-63F7-4D11-B418-D7313462D6F0}" type="datetimeFigureOut">
              <a:rPr lang="es-CO" smtClean="0"/>
              <a:t>30/11/2025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774230-597F-44D2-98AA-6A87A43A993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86498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74230-597F-44D2-98AA-6A87A43A993C}" type="slidenum">
              <a:rPr lang="es-CO" smtClean="0"/>
              <a:t>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220740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752570-FFB6-6FE1-5D13-4A1877A7ED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739CEBB-FB1B-1B20-A64A-9A2094C5BD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7C64003-5490-61A8-D4E4-F56AE7CC7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637D472-1093-FFBF-A5C6-F95A57749E0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74230-597F-44D2-98AA-6A87A43A993C}" type="slidenum">
              <a:rPr lang="es-CO" smtClean="0"/>
              <a:t>10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65505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3CDE01-A09B-9919-C751-C17AAF54568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63853DB-8D7A-D699-B7AE-EC36C16F77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A340326-46E8-AC9D-35D3-ACC6F1F9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1C03520-8B91-C310-A242-0A747773D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2BAFB52-CBE3-9127-625B-71309F35CC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93230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B6D5439-941F-BA52-B8A3-1EE81D547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9516BBA-62DA-E6B0-BC4F-15CAA69A776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8A97AA-B61C-39CB-8FBF-2E1C6EFDA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76F71B9-D01A-5D65-657B-89AD00B00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5D16BA6-FD4D-1A23-AB61-709803BA9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01302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AA79731-639A-251A-0BEB-26D7C7F967F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E7C95C9-4F0B-9C2B-D529-7BAC7546C3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6FAD525-5ED2-D10D-A1F9-589FB4C207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DC2C71B-9529-EFAB-58DC-838D8B470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1164CC-B420-AD29-3257-2D25C9A99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9028829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A37DE3-561F-F348-C2BC-96E00766E4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3F28BA6-8785-DA3A-6366-17F9359985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FF796E5-3A55-CA7C-F38F-5E3CFB4B3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ECF5DC6-4355-215B-DA58-3E7A7258F7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8E36EEA-BAF6-C9B7-AE5E-1FFBC99F5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528126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F94BF9-8536-53A8-2F2A-7EBB52985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5AE639EA-53BB-F581-FB51-D5B5EA63E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43A3B88-B6C2-3337-6FE1-1AD0F561FA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513C4F6-5179-1CA3-4AE1-978718C00A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BF8B3BB-3B8D-1A17-F9BE-05D20B9C5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085090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5686CC-A9D5-B59F-F12D-8083A8D8FB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93AFD2-61F6-6863-2E9F-346333FD6B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9B7B618F-0750-781B-9EBF-D91FD2CDA6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AC1574E-4A17-D711-4DD7-721603DB58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FF9395-9B0B-6731-7269-10E2D88C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8D05B80-B6EB-627D-0744-CA0018079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2672395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30A218-29CE-DAF7-58E7-7661019B0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22F303E-9347-1489-A3B8-D153EA5F57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00BB2BF-5BA6-FD88-2561-812DC28C60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B038535D-5273-782F-F90A-5AAFB76DD47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A7C65435-F03B-9F6E-3475-2C8DD9ED15B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81CFED3-5120-07CF-C6C6-E5C24B6990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6FFC211-E920-3192-A591-2EA33E255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178525DB-2FFE-842E-ACD5-D55F92872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340602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8759E5-981B-98E5-E2B8-E521A9660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1653CBE-B683-633F-6A91-4FA8E7479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08ED8EDA-B6BD-CA6B-BA9F-5D987D56F6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3C24F888-30B2-A764-D3DA-67A760D35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5653352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5A269D4-09D1-ED99-318D-F2A56ABF3A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682355-1A28-76F3-01C5-7E49EEC54F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B7F4604-4BF4-234E-D891-A6CF0A048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48440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9033E-CFA2-F1D0-12EC-C11FF782F5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57D842-9672-5351-4B1F-90BC756915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2CA7CC8-B6AB-C34D-F31B-C606F21772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4D08D89-EB41-0510-B3A4-CA381EC92E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5C378BA-7CEA-9BFC-2754-3F7ECDC34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969761F-6544-A77C-9924-2ABD64263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32916092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F2360A-6CEE-2824-54A8-8F588E1C52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4C32BAC6-DC5D-DC1A-496B-8647051E69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419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D4285C5-3E2F-93FF-9FC0-95B6361FAC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DC5888-8607-0501-E652-DD5573271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9600FAC-48FF-3F69-1F3A-30A7DAFF1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419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9958AD7-9F7E-F177-18B4-725AFB1BF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214739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9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CB015B69-D5A3-7FF1-4E16-6FA1AD9308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419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180E1C-84FE-B6EE-8FDA-CF36956DA6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419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CBD7D9B-D2BC-018B-8577-B0EB9A26450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1972BEC-2D5F-4223-A3D6-9275958482E9}" type="datetimeFigureOut">
              <a:rPr lang="es-419" smtClean="0"/>
              <a:t>30/11/2025</a:t>
            </a:fld>
            <a:endParaRPr lang="es-419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DAB1515-9CE4-33CF-0DAE-573418D895E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419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A79A2BD-B609-AF8D-5993-F578A7635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A4B4EA9-056B-45FD-A708-F56CF2B2EF64}" type="slidenum">
              <a:rPr lang="es-419" smtClean="0"/>
              <a:t>‹Nº›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8624774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419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package" Target="../embeddings/Microsoft_Excel_Worksheet1.xlsx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emf"/><Relationship Id="rId4" Type="http://schemas.openxmlformats.org/officeDocument/2006/relationships/package" Target="../embeddings/Microsoft_Excel_Worksheet2.xlsx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sv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lfrm1971.github.io/Trading_Oro_web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package" Target="../embeddings/Microsoft_Excel_Worksheet.xlsx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95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094CF4-2B2D-0C70-0536-F8C1B09FCD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5278" y="952500"/>
            <a:ext cx="9081444" cy="4724083"/>
          </a:xfrm>
        </p:spPr>
        <p:txBody>
          <a:bodyPr>
            <a:noAutofit/>
          </a:bodyPr>
          <a:lstStyle/>
          <a:p>
            <a:r>
              <a:rPr lang="es-419" sz="5400" dirty="0">
                <a:solidFill>
                  <a:schemeClr val="bg1">
                    <a:lumMod val="95000"/>
                  </a:schemeClr>
                </a:solidFill>
              </a:rPr>
              <a:t>Predicción de Operación (Compra/ Venta) en XAUUSD usando Modelos de Machine </a:t>
            </a:r>
            <a:r>
              <a:rPr lang="es-419" sz="5400" dirty="0" err="1">
                <a:solidFill>
                  <a:schemeClr val="bg1">
                    <a:lumMod val="95000"/>
                  </a:schemeClr>
                </a:solidFill>
              </a:rPr>
              <a:t>Learning</a:t>
            </a:r>
            <a:r>
              <a:rPr lang="es-419" sz="5400" dirty="0">
                <a:solidFill>
                  <a:schemeClr val="bg1">
                    <a:lumMod val="95000"/>
                  </a:schemeClr>
                </a:solidFill>
              </a:rPr>
              <a:t> Basados en Indicadores Técnicos y Promedios Móviles</a:t>
            </a:r>
          </a:p>
        </p:txBody>
      </p:sp>
      <p:sp>
        <p:nvSpPr>
          <p:cNvPr id="3" name="AutoShape 2" descr="Gráfico De Cotizaciones En Un Fondo Con Lingotes De Oro, Negocio Financiero  3d, Gráfico De Barras Y Signo De Dólar, Foto De Fotografía De Alta  Definición Imagen de Fondo Para Descarga Gratuita -">
            <a:extLst>
              <a:ext uri="{FF2B5EF4-FFF2-40B4-BE49-F238E27FC236}">
                <a16:creationId xmlns:a16="http://schemas.microsoft.com/office/drawing/2014/main" id="{F7ACE994-B9E7-D0BD-AD5A-AC9BDDCA27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2062480" cy="2062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7122165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DD0CEB0-6A0B-2D37-DBF6-9F9BE89AAA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C26B9A4-2BCC-EFE0-413F-F3D2C0A3FF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1772" r="8564"/>
          <a:stretch>
            <a:fillRect/>
          </a:stretch>
        </p:blipFill>
        <p:spPr>
          <a:xfrm>
            <a:off x="1" y="10"/>
            <a:ext cx="9669642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125019" y="0"/>
            <a:ext cx="7066978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7DD8463-2460-B4A6-BB78-5365B6669EEE}"/>
              </a:ext>
            </a:extLst>
          </p:cNvPr>
          <p:cNvSpPr txBox="1"/>
          <p:nvPr/>
        </p:nvSpPr>
        <p:spPr>
          <a:xfrm>
            <a:off x="7981315" y="655312"/>
            <a:ext cx="3822189" cy="55473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1600" b="1" noProof="0" dirty="0"/>
              <a:t>SELECCIÓN DE SET DE ENTRENAMIENTO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1600" noProof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1600" noProof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1600" noProof="0" dirty="0"/>
              <a:t>El mejor set para entrenar el  modelo son  las relaciones con las Señales de Promedios Móviles e Indicadores.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1600" noProof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1600" b="1" noProof="0" dirty="0"/>
              <a:t>¿Por qué?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1600" noProof="0" dirty="0"/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s-CO" sz="1600" noProof="0" dirty="0"/>
              <a:t>Buena correlación con el target (0.3–0.56).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s-CO" sz="1600" noProof="0" dirty="0"/>
              <a:t>Variables ya discretizadas → menos ruido.</a:t>
            </a:r>
          </a:p>
          <a:p>
            <a:pPr marL="114300">
              <a:lnSpc>
                <a:spcPct val="90000"/>
              </a:lnSpc>
              <a:spcAft>
                <a:spcPts val="600"/>
              </a:spcAft>
            </a:pPr>
            <a:r>
              <a:rPr lang="es-CO" sz="1600" noProof="0" dirty="0"/>
              <a:t>Casi sin multicolinealidad → modelos estables.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1600" noProof="0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s-CO" sz="1600" noProof="0" dirty="0"/>
              <a:t>A los modelos ML les encantan estas </a:t>
            </a:r>
            <a:r>
              <a:rPr lang="es-CO" sz="1600" noProof="0" dirty="0" err="1"/>
              <a:t>features</a:t>
            </a:r>
            <a:r>
              <a:rPr lang="es-CO" sz="1600" noProof="0" dirty="0"/>
              <a:t> porque contienen direcciones claras de entrada/salida.</a:t>
            </a:r>
          </a:p>
        </p:txBody>
      </p:sp>
    </p:spTree>
    <p:extLst>
      <p:ext uri="{BB962C8B-B14F-4D97-AF65-F5344CB8AC3E}">
        <p14:creationId xmlns:p14="http://schemas.microsoft.com/office/powerpoint/2010/main" val="2454446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ED0E2EF-2C1C-705E-79F5-38831BC8D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A684119E-DB74-3F9A-4465-C9DF45966E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4"/>
          <a:stretch>
            <a:fillRect/>
          </a:stretch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6" name="Rectangle 75">
            <a:extLst>
              <a:ext uri="{FF2B5EF4-FFF2-40B4-BE49-F238E27FC236}">
                <a16:creationId xmlns:a16="http://schemas.microsoft.com/office/drawing/2014/main" id="{B4916930-E76E-4100-9DCF-4981566A37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57375" y="1885950"/>
            <a:ext cx="8505825" cy="3152775"/>
          </a:xfrm>
          <a:prstGeom prst="rect">
            <a:avLst/>
          </a:prstGeom>
          <a:solidFill>
            <a:schemeClr val="bg1">
              <a:alpha val="75000"/>
            </a:schemeClr>
          </a:solidFill>
          <a:ln w="63500" cmpd="dbl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59716764-BA83-21D2-4D13-7216F0A4FA18}"/>
              </a:ext>
            </a:extLst>
          </p:cNvPr>
          <p:cNvSpPr txBox="1"/>
          <p:nvPr/>
        </p:nvSpPr>
        <p:spPr>
          <a:xfrm>
            <a:off x="2276475" y="2247900"/>
            <a:ext cx="7581900" cy="2514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1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rPr>
              <a:t>ALGORITMOS DE MACHINE LEARNING</a:t>
            </a:r>
          </a:p>
        </p:txBody>
      </p:sp>
    </p:spTree>
    <p:extLst>
      <p:ext uri="{BB962C8B-B14F-4D97-AF65-F5344CB8AC3E}">
        <p14:creationId xmlns:p14="http://schemas.microsoft.com/office/powerpoint/2010/main" val="7279845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83C194E-A9F0-EE73-7710-D413CB2DB3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68DCF101-425F-E04F-6CB0-D6B2AD1FFEC5}"/>
              </a:ext>
            </a:extLst>
          </p:cNvPr>
          <p:cNvSpPr txBox="1"/>
          <p:nvPr/>
        </p:nvSpPr>
        <p:spPr>
          <a:xfrm>
            <a:off x="482600" y="1474619"/>
            <a:ext cx="315705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buNone/>
            </a:pPr>
            <a:r>
              <a:rPr lang="es-419" sz="2400" dirty="0">
                <a:cs typeface="Arial" panose="020B0604020202020204" pitchFamily="34" charset="0"/>
              </a:rPr>
              <a:t>Se aplicaron 10 modelos de ML de  clasificación. Aunque todos tienen métricas similares, destaca el modelo SVC y </a:t>
            </a:r>
            <a:r>
              <a:rPr lang="es-419" sz="2400" dirty="0" err="1">
                <a:cs typeface="Arial" panose="020B0604020202020204" pitchFamily="34" charset="0"/>
              </a:rPr>
              <a:t>HistGB</a:t>
            </a:r>
            <a:r>
              <a:rPr lang="es-419" sz="2400" dirty="0">
                <a:cs typeface="Arial" panose="020B0604020202020204" pitchFamily="34" charset="0"/>
              </a:rPr>
              <a:t>.</a:t>
            </a:r>
          </a:p>
          <a:p>
            <a:pPr algn="just">
              <a:buNone/>
            </a:pPr>
            <a:endParaRPr lang="es-419" sz="2400" dirty="0">
              <a:cs typeface="Arial" panose="020B0604020202020204" pitchFamily="34" charset="0"/>
            </a:endParaRPr>
          </a:p>
          <a:p>
            <a:pPr algn="just">
              <a:buNone/>
            </a:pPr>
            <a:r>
              <a:rPr lang="es-419" sz="2400" dirty="0">
                <a:cs typeface="Arial" panose="020B0604020202020204" pitchFamily="34" charset="0"/>
              </a:rPr>
              <a:t>Aunque el </a:t>
            </a:r>
            <a:r>
              <a:rPr lang="es-419" sz="2400" dirty="0" err="1">
                <a:cs typeface="Arial" panose="020B0604020202020204" pitchFamily="34" charset="0"/>
              </a:rPr>
              <a:t>GaussianNB</a:t>
            </a:r>
            <a:r>
              <a:rPr lang="es-419" sz="2400" dirty="0">
                <a:cs typeface="Arial" panose="020B0604020202020204" pitchFamily="34" charset="0"/>
              </a:rPr>
              <a:t> tuvo un menor </a:t>
            </a:r>
            <a:r>
              <a:rPr lang="es-419" sz="2400" dirty="0" err="1">
                <a:cs typeface="Arial" panose="020B0604020202020204" pitchFamily="34" charset="0"/>
              </a:rPr>
              <a:t>accuracy</a:t>
            </a:r>
            <a:r>
              <a:rPr lang="es-419" sz="2400" dirty="0">
                <a:cs typeface="Arial" panose="020B0604020202020204" pitchFamily="34" charset="0"/>
              </a:rPr>
              <a:t> su valor no es malo.</a:t>
            </a:r>
          </a:p>
        </p:txBody>
      </p:sp>
      <p:graphicFrame>
        <p:nvGraphicFramePr>
          <p:cNvPr id="16" name="Objeto 15">
            <a:extLst>
              <a:ext uri="{FF2B5EF4-FFF2-40B4-BE49-F238E27FC236}">
                <a16:creationId xmlns:a16="http://schemas.microsoft.com/office/drawing/2014/main" id="{4081B61A-0EC5-1F49-CDA8-F3833B1F4FE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4431123"/>
              </p:ext>
            </p:extLst>
          </p:nvPr>
        </p:nvGraphicFramePr>
        <p:xfrm>
          <a:off x="4203700" y="4287048"/>
          <a:ext cx="7505700" cy="20784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3905450" imgH="1533655" progId="Excel.Sheet.12">
                  <p:embed/>
                </p:oleObj>
              </mc:Choice>
              <mc:Fallback>
                <p:oleObj name="Worksheet" r:id="rId2" imgW="3905450" imgH="1533655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203700" y="4287048"/>
                        <a:ext cx="7505700" cy="20784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Objeto 17">
            <a:extLst>
              <a:ext uri="{FF2B5EF4-FFF2-40B4-BE49-F238E27FC236}">
                <a16:creationId xmlns:a16="http://schemas.microsoft.com/office/drawing/2014/main" id="{B005F219-DDEB-152A-5945-3FA878D413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11798291"/>
              </p:ext>
            </p:extLst>
          </p:nvPr>
        </p:nvGraphicFramePr>
        <p:xfrm>
          <a:off x="4203700" y="492522"/>
          <a:ext cx="7410784" cy="3521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4" imgW="5676904" imgH="2304922" progId="Excel.Sheet.12">
                  <p:embed/>
                </p:oleObj>
              </mc:Choice>
              <mc:Fallback>
                <p:oleObj name="Worksheet" r:id="rId4" imgW="5676904" imgH="230492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03700" y="492522"/>
                        <a:ext cx="7410784" cy="35212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971023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C897AD4-4B5B-2D5B-2E07-3877AEF50D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113" name="Rectangle 4106">
            <a:extLst>
              <a:ext uri="{FF2B5EF4-FFF2-40B4-BE49-F238E27FC236}">
                <a16:creationId xmlns:a16="http://schemas.microsoft.com/office/drawing/2014/main" id="{96646FC9-C66D-4EC7-8310-0DD4ACC49C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4114" name="Rectangle 4108">
            <a:extLst>
              <a:ext uri="{FF2B5EF4-FFF2-40B4-BE49-F238E27FC236}">
                <a16:creationId xmlns:a16="http://schemas.microsoft.com/office/drawing/2014/main" id="{A3473CF9-37EB-43E7-89EF-D2D1C53D1D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903615" y="221673"/>
            <a:ext cx="8384770" cy="1332634"/>
          </a:xfrm>
          <a:prstGeom prst="rect">
            <a:avLst/>
          </a:prstGeom>
          <a:ln w="12700">
            <a:solidFill>
              <a:srgbClr val="DEDEDE"/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349E69-E57F-0661-24BC-906124561E03}"/>
              </a:ext>
            </a:extLst>
          </p:cNvPr>
          <p:cNvSpPr txBox="1"/>
          <p:nvPr/>
        </p:nvSpPr>
        <p:spPr>
          <a:xfrm>
            <a:off x="2103121" y="310343"/>
            <a:ext cx="7985759" cy="8688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>
                <a:latin typeface="+mj-lt"/>
                <a:ea typeface="+mj-ea"/>
                <a:cs typeface="+mj-cs"/>
              </a:rPr>
              <a:t>MATRICES DE CONFUSIÓN</a:t>
            </a:r>
          </a:p>
        </p:txBody>
      </p:sp>
      <p:sp>
        <p:nvSpPr>
          <p:cNvPr id="4115" name="Rectangle: Rounded Corners 4110">
            <a:extLst>
              <a:ext uri="{FF2B5EF4-FFF2-40B4-BE49-F238E27FC236}">
                <a16:creationId xmlns:a16="http://schemas.microsoft.com/office/drawing/2014/main" id="{586B4EF9-43BA-4655-A6FF-1D8E21574C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483110" y="1211407"/>
            <a:ext cx="7225780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Avenir Next LT Pro"/>
            </a:endParaRPr>
          </a:p>
        </p:txBody>
      </p:sp>
      <p:pic>
        <p:nvPicPr>
          <p:cNvPr id="4102" name="Picture 6">
            <a:extLst>
              <a:ext uri="{FF2B5EF4-FFF2-40B4-BE49-F238E27FC236}">
                <a16:creationId xmlns:a16="http://schemas.microsoft.com/office/drawing/2014/main" id="{57921C18-6B19-E3A3-C720-81619F731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6065" y="2139484"/>
            <a:ext cx="4695142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46BD859-6ADC-46A1-34D2-25CD10486F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0795" y="2139484"/>
            <a:ext cx="4695142" cy="4096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38670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17">
            <a:extLst>
              <a:ext uri="{FF2B5EF4-FFF2-40B4-BE49-F238E27FC236}">
                <a16:creationId xmlns:a16="http://schemas.microsoft.com/office/drawing/2014/main" id="{664E23E2-7440-4E36-A67B-0F88C5F7E1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9">
            <a:extLst>
              <a:ext uri="{FF2B5EF4-FFF2-40B4-BE49-F238E27FC236}">
                <a16:creationId xmlns:a16="http://schemas.microsoft.com/office/drawing/2014/main" id="{B06949AE-010D-4C18-8AED-7872085AD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709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79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131F11DE-1199-D353-D17B-CFFE277134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1180" y="1185337"/>
            <a:ext cx="5129784" cy="4501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E54AADB-50C7-4293-94C0-27361A32B8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256866" y="480060"/>
            <a:ext cx="5458121" cy="5897880"/>
          </a:xfrm>
          <a:prstGeom prst="rect">
            <a:avLst/>
          </a:prstGeom>
          <a:solidFill>
            <a:srgbClr val="FFFFFF"/>
          </a:solidFill>
          <a:ln w="19050">
            <a:solidFill>
              <a:srgbClr val="F79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12">
            <a:extLst>
              <a:ext uri="{FF2B5EF4-FFF2-40B4-BE49-F238E27FC236}">
                <a16:creationId xmlns:a16="http://schemas.microsoft.com/office/drawing/2014/main" id="{00659CC2-B921-F415-B5B5-4F042FD38C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21034" y="1191132"/>
            <a:ext cx="5129784" cy="4475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410967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8">
            <a:extLst>
              <a:ext uri="{FF2B5EF4-FFF2-40B4-BE49-F238E27FC236}">
                <a16:creationId xmlns:a16="http://schemas.microsoft.com/office/drawing/2014/main" id="{3B71DBD2-3B77-4A79-B20B-A2B1EBBE1A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0">
            <a:extLst>
              <a:ext uri="{FF2B5EF4-FFF2-40B4-BE49-F238E27FC236}">
                <a16:creationId xmlns:a16="http://schemas.microsoft.com/office/drawing/2014/main" id="{DD94CD5A-DFA9-4697-95A8-A758FBF5E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22225">
            <a:solidFill>
              <a:srgbClr val="F7974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8">
            <a:extLst>
              <a:ext uri="{FF2B5EF4-FFF2-40B4-BE49-F238E27FC236}">
                <a16:creationId xmlns:a16="http://schemas.microsoft.com/office/drawing/2014/main" id="{65384A9B-5A0E-984D-263E-BA7F48B95C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0" r="6236"/>
          <a:stretch>
            <a:fillRect/>
          </a:stretch>
        </p:blipFill>
        <p:spPr bwMode="auto">
          <a:xfrm>
            <a:off x="643468" y="643467"/>
            <a:ext cx="5372099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>
            <a:extLst>
              <a:ext uri="{FF2B5EF4-FFF2-40B4-BE49-F238E27FC236}">
                <a16:creationId xmlns:a16="http://schemas.microsoft.com/office/drawing/2014/main" id="{6F369796-67BB-1BB3-3295-D775FC8F5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20" r="6564"/>
          <a:stretch>
            <a:fillRect/>
          </a:stretch>
        </p:blipFill>
        <p:spPr bwMode="auto">
          <a:xfrm>
            <a:off x="6176432" y="643467"/>
            <a:ext cx="5372100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72157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9DC00A3-AE85-EE6D-0981-4B2BE2FD73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1" name="Rectangle 5130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33" name="Rectangle 5132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>
            <a:extLst>
              <a:ext uri="{FF2B5EF4-FFF2-40B4-BE49-F238E27FC236}">
                <a16:creationId xmlns:a16="http://schemas.microsoft.com/office/drawing/2014/main" id="{ED6A5EF3-7021-D391-0AE6-CA967C4549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3467" y="1119179"/>
            <a:ext cx="5294716" cy="46196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135" name="Straight Connector 5134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124" name="Picture 4">
            <a:extLst>
              <a:ext uri="{FF2B5EF4-FFF2-40B4-BE49-F238E27FC236}">
                <a16:creationId xmlns:a16="http://schemas.microsoft.com/office/drawing/2014/main" id="{61685673-AAF7-09CE-1FCD-A60BB3042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3817" y="1119181"/>
            <a:ext cx="5294715" cy="461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35916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45F95A6-AFA9-7273-8D10-9118212B52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AAA3C9C9-53F5-B918-3E02-E07D6D7C66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15615" y="1356796"/>
            <a:ext cx="4742993" cy="4138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56677B-C0B7-4DAC-ACAD-8054FF1B59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573887"/>
            <a:ext cx="0" cy="3710227"/>
          </a:xfrm>
          <a:prstGeom prst="line">
            <a:avLst/>
          </a:prstGeom>
          <a:ln w="19050">
            <a:solidFill>
              <a:srgbClr val="F7974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8">
            <a:extLst>
              <a:ext uri="{FF2B5EF4-FFF2-40B4-BE49-F238E27FC236}">
                <a16:creationId xmlns:a16="http://schemas.microsoft.com/office/drawing/2014/main" id="{8BF27ADD-E856-8B0F-54CC-5E20A1F5EE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43240" y="1363331"/>
            <a:ext cx="4728015" cy="4125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222639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>
            <a:extLst>
              <a:ext uri="{FF2B5EF4-FFF2-40B4-BE49-F238E27FC236}">
                <a16:creationId xmlns:a16="http://schemas.microsoft.com/office/drawing/2014/main" id="{C5E6CFF1-2F42-4E10-9A97-F116F46F53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BA5B0DB-0E17-2B22-9BDB-C99CDDAF9A5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5000"/>
          </a:blip>
          <a:stretch>
            <a:fillRect/>
          </a:stretch>
        </p:blipFill>
        <p:spPr>
          <a:xfrm>
            <a:off x="0" y="-1"/>
            <a:ext cx="1219200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C9D6BDC-9153-1E6D-A977-948A873EE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065862"/>
            <a:ext cx="6052955" cy="472627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6200" dirty="0">
                <a:ln w="22225">
                  <a:solidFill>
                    <a:srgbClr val="FFFFFF"/>
                  </a:solidFill>
                </a:ln>
                <a:noFill/>
              </a:rPr>
              <a:t>CONCLUSIONES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96A8629B-8289-498B-939B-1CA0C10618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212899" y="2286000"/>
            <a:ext cx="0" cy="2286000"/>
          </a:xfrm>
          <a:prstGeom prst="line">
            <a:avLst/>
          </a:prstGeom>
          <a:ln w="15875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AAD06FEA-E16B-6AA7-38A6-230C5F3BA078}"/>
              </a:ext>
            </a:extLst>
          </p:cNvPr>
          <p:cNvSpPr txBox="1"/>
          <p:nvPr/>
        </p:nvSpPr>
        <p:spPr>
          <a:xfrm>
            <a:off x="7347810" y="780268"/>
            <a:ext cx="4181744" cy="5297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De acuerdo con a los resultados obtenidos, el modelo con mejor rendimiento fue </a:t>
            </a:r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SVC (</a:t>
            </a:r>
            <a:r>
              <a:rPr lang="es-CO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Support</a:t>
            </a:r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 Vector </a:t>
            </a:r>
            <a:r>
              <a:rPr lang="es-CO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Classifier</a:t>
            </a:r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, alcanzando un F1-macro de </a:t>
            </a:r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0.977694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El reporte de clasificación detallado para el modelo SVC mostró las siguientes métricas: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Compra: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 Precisión: 0.98, </a:t>
            </a:r>
            <a:r>
              <a:rPr lang="es-CO" sz="1600" dirty="0" err="1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: 0.97, F1-score: 0.97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Neutral: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 Precisión: 1.00, </a:t>
            </a:r>
            <a:r>
              <a:rPr lang="es-CO" sz="1600" dirty="0" err="1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: 1.00, F1-score: 1.00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1600" b="1" dirty="0">
                <a:latin typeface="Arial" panose="020B0604020202020204" pitchFamily="34" charset="0"/>
                <a:cs typeface="Arial" panose="020B0604020202020204" pitchFamily="34" charset="0"/>
              </a:rPr>
              <a:t>Venta: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 Precisión: 0.95, </a:t>
            </a:r>
            <a:r>
              <a:rPr lang="es-CO" sz="1600" dirty="0" err="1">
                <a:latin typeface="Arial" panose="020B0604020202020204" pitchFamily="34" charset="0"/>
                <a:cs typeface="Arial" panose="020B0604020202020204" pitchFamily="34" charset="0"/>
              </a:rPr>
              <a:t>Recall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: 0.97, F1-score: 0.96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En general, el modelo SVC demostró una excelente capacidad para clasificar las operaciones de compra, neutral y venta, con un </a:t>
            </a:r>
            <a:r>
              <a:rPr lang="es-CO" sz="1600" dirty="0" err="1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 global del 97% y un f1-score macro de 0.98. 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  <a:buNone/>
            </a:pP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Sin embargo, para el despliegue nos basamos en la matriz de </a:t>
            </a:r>
            <a:r>
              <a:rPr lang="es-CO" sz="1600">
                <a:latin typeface="Arial" panose="020B0604020202020204" pitchFamily="34" charset="0"/>
                <a:cs typeface="Arial" panose="020B0604020202020204" pitchFamily="34" charset="0"/>
              </a:rPr>
              <a:t>confusión y 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escogimos el </a:t>
            </a:r>
            <a:r>
              <a:rPr lang="es-CO" sz="1600" b="1" dirty="0" err="1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r>
              <a:rPr lang="es-CO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391250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23890CE-F65B-CDF9-0409-9B0D429E30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281" y="3423023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DESPLIEGUE</a:t>
            </a:r>
            <a:br>
              <a:rPr lang="en-US" sz="4000" b="1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</a:br>
            <a:endParaRPr lang="en-US" sz="4000" kern="1200">
              <a:solidFill>
                <a:schemeClr val="tx2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Graphic 5" descr="Marca de verificación">
            <a:extLst>
              <a:ext uri="{FF2B5EF4-FFF2-40B4-BE49-F238E27FC236}">
                <a16:creationId xmlns:a16="http://schemas.microsoft.com/office/drawing/2014/main" id="{5CF726E9-1E75-72CD-E2BD-C0734E4EC2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11613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Gráfico">
            <a:extLst>
              <a:ext uri="{FF2B5EF4-FFF2-40B4-BE49-F238E27FC236}">
                <a16:creationId xmlns:a16="http://schemas.microsoft.com/office/drawing/2014/main" id="{49C255E0-BCA5-8BF2-A1C1-0FC96531B3C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586" r="17063"/>
          <a:stretch>
            <a:fillRect/>
          </a:stretch>
        </p:blipFill>
        <p:spPr>
          <a:xfrm>
            <a:off x="20" y="10"/>
            <a:ext cx="7390243" cy="6857990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AE3A741D-C19B-960A-5803-1C58871478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2879677" y="2347416"/>
            <a:ext cx="1630908" cy="7390262"/>
          </a:xfrm>
          <a:prstGeom prst="rect">
            <a:avLst/>
          </a:prstGeom>
          <a:gradFill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DC39DE25-0E4E-0AA7-0932-1D78C2372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 flipV="1">
            <a:off x="-1919061" y="1919060"/>
            <a:ext cx="6854280" cy="3016159"/>
          </a:xfrm>
          <a:prstGeom prst="rect">
            <a:avLst/>
          </a:prstGeom>
          <a:gradFill flip="none" rotWithShape="1">
            <a:gsLst>
              <a:gs pos="0">
                <a:schemeClr val="accent5"/>
              </a:gs>
              <a:gs pos="47000">
                <a:schemeClr val="accent2">
                  <a:alpha val="0"/>
                </a:schemeClr>
              </a:gs>
            </a:gsLst>
            <a:lin ang="4200000" scaled="0"/>
            <a:tileRect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D6EA299-0840-6DEA-E670-C49AEBC87E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4461657" y="4425055"/>
            <a:ext cx="2928605" cy="2432945"/>
          </a:xfrm>
          <a:prstGeom prst="rect">
            <a:avLst/>
          </a:prstGeom>
          <a:gradFill flip="none" rotWithShape="1">
            <a:gsLst>
              <a:gs pos="0">
                <a:schemeClr val="accent2"/>
              </a:gs>
              <a:gs pos="51000">
                <a:schemeClr val="accent5">
                  <a:lumMod val="60000"/>
                  <a:lumOff val="40000"/>
                  <a:alpha val="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F71DEED-9D99-B76D-A45D-B753D5DA864A}"/>
              </a:ext>
            </a:extLst>
          </p:cNvPr>
          <p:cNvSpPr txBox="1"/>
          <p:nvPr/>
        </p:nvSpPr>
        <p:spPr>
          <a:xfrm>
            <a:off x="7942214" y="674558"/>
            <a:ext cx="3766925" cy="3552668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47500" lnSpcReduction="2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s-CO" sz="4500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4000" b="1" dirty="0" err="1"/>
              <a:t>Objetivos</a:t>
            </a:r>
            <a:endParaRPr lang="en-US" sz="4000" b="1" dirty="0"/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4000" b="1" noProof="0" dirty="0"/>
          </a:p>
          <a:p>
            <a:pPr algn="just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CO" sz="4500" dirty="0"/>
              <a:t>Sugerir la operación más apropiada (Compra, Venta o Neutral) con base a señales generadas por indicadores</a:t>
            </a:r>
          </a:p>
          <a:p>
            <a:pPr algn="just">
              <a:buClr>
                <a:schemeClr val="accent1"/>
              </a:buClr>
              <a:buSzPct val="80000"/>
              <a:buFont typeface="Wingdings 3" charset="2"/>
              <a:buChar char=""/>
            </a:pPr>
            <a:endParaRPr lang="es-CO" sz="4500" dirty="0"/>
          </a:p>
          <a:p>
            <a:pPr algn="just">
              <a:buClr>
                <a:schemeClr val="accent1"/>
              </a:buClr>
              <a:buSzPct val="80000"/>
              <a:buFont typeface="Wingdings 3" charset="2"/>
              <a:buChar char=""/>
            </a:pPr>
            <a:r>
              <a:rPr lang="es-CO" sz="4500" dirty="0"/>
              <a:t>Entrenar y comparar modelos de Machine </a:t>
            </a:r>
            <a:r>
              <a:rPr lang="es-CO" sz="4500" dirty="0" err="1"/>
              <a:t>Learning</a:t>
            </a:r>
            <a:r>
              <a:rPr lang="es-CO" sz="4500" dirty="0"/>
              <a:t>  que predigan dicha </a:t>
            </a:r>
            <a:r>
              <a:rPr lang="es-CO" sz="4500" dirty="0" err="1"/>
              <a:t>accion</a:t>
            </a:r>
            <a:r>
              <a:rPr lang="es-CO" sz="4500" dirty="0"/>
              <a:t> usando datos reales </a:t>
            </a:r>
            <a:r>
              <a:rPr lang="es-CO" sz="4500" dirty="0" err="1"/>
              <a:t>extraidos</a:t>
            </a:r>
            <a:r>
              <a:rPr lang="es-CO" sz="4500" dirty="0"/>
              <a:t> de </a:t>
            </a:r>
            <a:r>
              <a:rPr lang="es-CO" sz="4500" dirty="0" err="1"/>
              <a:t>Metatrader</a:t>
            </a:r>
            <a:endParaRPr lang="es-CO" sz="4500" noProof="0" dirty="0"/>
          </a:p>
          <a:p>
            <a:pPr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s-CO" sz="1600" noProof="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000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6F4A7E93-2051-6A40-1A92-554A354D9A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457" y="4664090"/>
            <a:ext cx="4052441" cy="195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3212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9">
            <a:extLst>
              <a:ext uri="{FF2B5EF4-FFF2-40B4-BE49-F238E27FC236}">
                <a16:creationId xmlns:a16="http://schemas.microsoft.com/office/drawing/2014/main" id="{3B47FC9C-2ED3-4100-A4EF-E8CDFEE106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4829EE-42DD-3559-4EE7-17072409C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358141"/>
            <a:ext cx="10515600" cy="942664"/>
          </a:xfrm>
        </p:spPr>
        <p:txBody>
          <a:bodyPr>
            <a:normAutofit/>
          </a:bodyPr>
          <a:lstStyle/>
          <a:p>
            <a:pPr algn="ctr"/>
            <a:r>
              <a:rPr lang="es-CO" sz="4000" b="1" dirty="0">
                <a:hlinkClick r:id="rId2"/>
              </a:rPr>
              <a:t>https://lfrm1971.github.io/Trading_Oro_web/</a:t>
            </a:r>
          </a:p>
        </p:txBody>
      </p:sp>
      <p:pic>
        <p:nvPicPr>
          <p:cNvPr id="3" name="Imagen 2">
            <a:hlinkClick r:id="rId2"/>
            <a:extLst>
              <a:ext uri="{FF2B5EF4-FFF2-40B4-BE49-F238E27FC236}">
                <a16:creationId xmlns:a16="http://schemas.microsoft.com/office/drawing/2014/main" id="{F4CDA63D-449B-C919-799F-5B74D141B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8633" y="557189"/>
            <a:ext cx="9694733" cy="4629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3115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21F33AC-30C0-4CEA-08ED-693D12E7C6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>
            <a:normAutofit/>
          </a:bodyPr>
          <a:lstStyle/>
          <a:p>
            <a:pPr algn="r"/>
            <a:br>
              <a:rPr lang="es-CO" sz="7400" b="1" noProof="0"/>
            </a:br>
            <a:r>
              <a:rPr lang="es-CO" sz="7400" b="1" noProof="0"/>
              <a:t>¿Por qué el Oro?</a:t>
            </a:r>
            <a:br>
              <a:rPr lang="en-US" sz="7400" b="1"/>
            </a:br>
            <a:endParaRPr lang="es-CO" sz="740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A5AE48D9-8737-E2E3-B35A-99D1618D7CD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5618790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117606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DA646A-2DE7-9BED-0AB4-63DA01FC5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24559B31-6F56-7C81-FD0A-8B7F52AD9F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 descr="Gráfico">
            <a:extLst>
              <a:ext uri="{FF2B5EF4-FFF2-40B4-BE49-F238E27FC236}">
                <a16:creationId xmlns:a16="http://schemas.microsoft.com/office/drawing/2014/main" id="{2005D0B9-7C2B-CD36-C21D-C2FC2474FBA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6357" b="3644"/>
          <a:stretch>
            <a:fillRect/>
          </a:stretch>
        </p:blipFill>
        <p:spPr>
          <a:xfrm>
            <a:off x="20" y="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FF2D81B9-3207-B084-CA29-73C592BF6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46000">
                <a:schemeClr val="tx1">
                  <a:lumMod val="95000"/>
                  <a:lumOff val="5000"/>
                </a:schemeClr>
              </a:gs>
              <a:gs pos="90000">
                <a:schemeClr val="tx1">
                  <a:lumMod val="95000"/>
                  <a:lumOff val="5000"/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FF14D7E-4DF3-F386-92CC-B97FD1C7F7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6206" y="115193"/>
            <a:ext cx="11939588" cy="6627614"/>
          </a:xfrm>
          <a:prstGeom prst="rect">
            <a:avLst/>
          </a:prstGeom>
          <a:noFill/>
          <a:ln w="127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Marcador de contenido 3">
            <a:extLst>
              <a:ext uri="{FF2B5EF4-FFF2-40B4-BE49-F238E27FC236}">
                <a16:creationId xmlns:a16="http://schemas.microsoft.com/office/drawing/2014/main" id="{1F3DEDE4-C4D1-0377-805E-0DE53842F0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246" y="739878"/>
            <a:ext cx="3398852" cy="1838429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94E38B45-DC53-D849-D467-093478A51A64}"/>
              </a:ext>
            </a:extLst>
          </p:cNvPr>
          <p:cNvSpPr/>
          <p:nvPr/>
        </p:nvSpPr>
        <p:spPr>
          <a:xfrm rot="5400000">
            <a:off x="1644249" y="2637069"/>
            <a:ext cx="2104845" cy="2217706"/>
          </a:xfrm>
          <a:prstGeom prst="rightArrow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s-MX" sz="2400" dirty="0">
                <a:solidFill>
                  <a:schemeClr val="tx1"/>
                </a:solidFill>
              </a:rPr>
              <a:t>EA MT5</a:t>
            </a:r>
            <a:endParaRPr lang="es-419" sz="2400" dirty="0">
              <a:solidFill>
                <a:schemeClr val="tx1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A71D382-81C9-953F-3639-08117AD9A812}"/>
              </a:ext>
            </a:extLst>
          </p:cNvPr>
          <p:cNvSpPr txBox="1"/>
          <p:nvPr/>
        </p:nvSpPr>
        <p:spPr>
          <a:xfrm>
            <a:off x="5663960" y="1147146"/>
            <a:ext cx="5530794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000" b="1" dirty="0">
                <a:solidFill>
                  <a:schemeClr val="bg1"/>
                </a:solidFill>
              </a:rPr>
              <a:t>Consideraciones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Promedios </a:t>
            </a:r>
            <a:r>
              <a:rPr lang="es-ES" sz="2000" dirty="0" err="1">
                <a:solidFill>
                  <a:schemeClr val="bg1"/>
                </a:solidFill>
              </a:rPr>
              <a:t>Moviles</a:t>
            </a:r>
            <a:r>
              <a:rPr lang="es-ES" sz="2000" dirty="0">
                <a:solidFill>
                  <a:schemeClr val="bg1"/>
                </a:solidFill>
              </a:rPr>
              <a:t> (Simples y Exponenciales) para 5, 10, 20, 50, 100 y 200 periodos</a:t>
            </a:r>
          </a:p>
          <a:p>
            <a:endParaRPr lang="es-ES" sz="2000" dirty="0">
              <a:solidFill>
                <a:schemeClr val="bg1"/>
              </a:solidFill>
            </a:endParaRPr>
          </a:p>
          <a:p>
            <a:r>
              <a:rPr lang="es-ES" sz="2000" dirty="0">
                <a:solidFill>
                  <a:schemeClr val="bg1"/>
                </a:solidFill>
              </a:rPr>
              <a:t>Indicadores: RSI, MACD, ADX, William %R, ADX, CCI, High/</a:t>
            </a:r>
            <a:r>
              <a:rPr lang="es-ES" sz="2000" dirty="0" err="1">
                <a:solidFill>
                  <a:schemeClr val="bg1"/>
                </a:solidFill>
              </a:rPr>
              <a:t>Lows</a:t>
            </a:r>
            <a:r>
              <a:rPr lang="es-ES" sz="2000" dirty="0">
                <a:solidFill>
                  <a:schemeClr val="bg1"/>
                </a:solidFill>
              </a:rPr>
              <a:t>, Bear/Bull </a:t>
            </a:r>
            <a:r>
              <a:rPr lang="es-ES" sz="2000" dirty="0" err="1">
                <a:solidFill>
                  <a:schemeClr val="bg1"/>
                </a:solidFill>
              </a:rPr>
              <a:t>Power</a:t>
            </a:r>
            <a:endParaRPr lang="es-ES" sz="2000" dirty="0">
              <a:solidFill>
                <a:schemeClr val="bg1"/>
              </a:solidFill>
            </a:endParaRPr>
          </a:p>
          <a:p>
            <a:endParaRPr lang="es-ES" sz="2000" b="1" dirty="0">
              <a:solidFill>
                <a:schemeClr val="bg1"/>
              </a:solidFill>
            </a:endParaRPr>
          </a:p>
          <a:p>
            <a:r>
              <a:rPr lang="es-ES" sz="2000" b="1" dirty="0">
                <a:solidFill>
                  <a:schemeClr val="bg1"/>
                </a:solidFill>
              </a:rPr>
              <a:t>NO SE GESTIONÓ EL RIESGO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27304AF1-16A0-7070-B6B2-B1CDF38AB91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7085" y="5177873"/>
            <a:ext cx="10517275" cy="9402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56463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15E72A6-1D50-058C-097E-76EBF67E8F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to 4">
            <a:extLst>
              <a:ext uri="{FF2B5EF4-FFF2-40B4-BE49-F238E27FC236}">
                <a16:creationId xmlns:a16="http://schemas.microsoft.com/office/drawing/2014/main" id="{86821BE8-964B-8659-5F3C-F26023F2A7D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46436639"/>
              </p:ext>
            </p:extLst>
          </p:nvPr>
        </p:nvGraphicFramePr>
        <p:xfrm>
          <a:off x="580112" y="725293"/>
          <a:ext cx="11031776" cy="58301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Worksheet" r:id="rId2" imgW="10848941" imgH="4200532" progId="Excel.Sheet.12">
                  <p:embed/>
                </p:oleObj>
              </mc:Choice>
              <mc:Fallback>
                <p:oleObj name="Worksheet" r:id="rId2" imgW="10848941" imgH="4200532" progId="Excel.Shee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580112" y="725293"/>
                        <a:ext cx="11031776" cy="583019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25A0B035-372B-647C-5B6B-6B3F48B577D2}"/>
              </a:ext>
            </a:extLst>
          </p:cNvPr>
          <p:cNvSpPr txBox="1"/>
          <p:nvPr/>
        </p:nvSpPr>
        <p:spPr>
          <a:xfrm>
            <a:off x="4620718" y="302514"/>
            <a:ext cx="60935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CO" dirty="0"/>
              <a:t>Estructura del </a:t>
            </a:r>
            <a:r>
              <a:rPr lang="es-CO" dirty="0" err="1"/>
              <a:t>Dataset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28268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EA96FD-CC21-3BD6-A0C4-E097D1FF4E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62" name="Rectangle 2061">
            <a:extLst>
              <a:ext uri="{FF2B5EF4-FFF2-40B4-BE49-F238E27FC236}">
                <a16:creationId xmlns:a16="http://schemas.microsoft.com/office/drawing/2014/main" id="{0288C6B4-AFC3-407F-A595-EFFD38D4CC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064" name="Freeform: Shape 2063">
            <a:extLst>
              <a:ext uri="{FF2B5EF4-FFF2-40B4-BE49-F238E27FC236}">
                <a16:creationId xmlns:a16="http://schemas.microsoft.com/office/drawing/2014/main" id="{CF236821-17FE-429B-8D2C-08E13A64EA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6" name="Freeform: Shape 2065">
            <a:extLst>
              <a:ext uri="{FF2B5EF4-FFF2-40B4-BE49-F238E27FC236}">
                <a16:creationId xmlns:a16="http://schemas.microsoft.com/office/drawing/2014/main" id="{C0BDBCD2-E081-43AB-9119-C55465E59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8" name="Rectangle 2067">
            <a:extLst>
              <a:ext uri="{FF2B5EF4-FFF2-40B4-BE49-F238E27FC236}">
                <a16:creationId xmlns:a16="http://schemas.microsoft.com/office/drawing/2014/main" id="{98E79BE4-34FE-485A-98A5-92CE8F7C47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426546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70" name="Rectangle 2069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5893" y="2443480"/>
            <a:ext cx="338328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576FE16-D90A-8285-F2A5-9BD2EDB2FB91}"/>
              </a:ext>
            </a:extLst>
          </p:cNvPr>
          <p:cNvSpPr txBox="1"/>
          <p:nvPr/>
        </p:nvSpPr>
        <p:spPr>
          <a:xfrm>
            <a:off x="371094" y="2718054"/>
            <a:ext cx="3438906" cy="320725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700" b="1"/>
              <a:t>MATRIZ DE CORRELACIÓN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F03D05F6-A7DB-E0E7-1BFC-896A777537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72456" y="550369"/>
            <a:ext cx="6542342" cy="5757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54990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D1838A65-F943-C1BC-1861-63C0723C85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6187" y="643467"/>
            <a:ext cx="625962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60015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BB706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6">
            <a:extLst>
              <a:ext uri="{FF2B5EF4-FFF2-40B4-BE49-F238E27FC236}">
                <a16:creationId xmlns:a16="http://schemas.microsoft.com/office/drawing/2014/main" id="{F8338020-6E65-B43E-5FB6-EA2EEC095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57371" y="643467"/>
            <a:ext cx="6277257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47160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1D0AF59-99C3-4251-AB9A-C966C6AD44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855405F-37A2-4869-9154-F8BE3BECE6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8">
            <a:extLst>
              <a:ext uri="{FF2B5EF4-FFF2-40B4-BE49-F238E27FC236}">
                <a16:creationId xmlns:a16="http://schemas.microsoft.com/office/drawing/2014/main" id="{07DA40A0-AC1F-821F-2742-4BC55B9FF2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66187" y="643467"/>
            <a:ext cx="6259625" cy="5571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6069985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418</Words>
  <Application>Microsoft Office PowerPoint</Application>
  <PresentationFormat>Panorámica</PresentationFormat>
  <Paragraphs>51</Paragraphs>
  <Slides>20</Slides>
  <Notes>2</Notes>
  <HiddenSlides>0</HiddenSlides>
  <MMClips>0</MMClips>
  <ScaleCrop>false</ScaleCrop>
  <HeadingPairs>
    <vt:vector size="8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8" baseType="lpstr">
      <vt:lpstr>Aptos</vt:lpstr>
      <vt:lpstr>Aptos Display</vt:lpstr>
      <vt:lpstr>Arial</vt:lpstr>
      <vt:lpstr>Avenir Next LT Pro</vt:lpstr>
      <vt:lpstr>Calibri</vt:lpstr>
      <vt:lpstr>Wingdings 3</vt:lpstr>
      <vt:lpstr>Tema de Office</vt:lpstr>
      <vt:lpstr>Worksheet</vt:lpstr>
      <vt:lpstr>Predicción de Operación (Compra/ Venta) en XAUUSD usando Modelos de Machine Learning Basados en Indicadores Técnicos y Promedios Móviles</vt:lpstr>
      <vt:lpstr>Presentación de PowerPoint</vt:lpstr>
      <vt:lpstr> ¿Por qué el Oro?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CONCLUSIONES</vt:lpstr>
      <vt:lpstr>DESPLIEGUE </vt:lpstr>
      <vt:lpstr>https://lfrm1971.github.io/Trading_Oro_web/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Leonardo Restrepo</dc:creator>
  <cp:lastModifiedBy>Leonardo Restrepo</cp:lastModifiedBy>
  <cp:revision>9</cp:revision>
  <dcterms:created xsi:type="dcterms:W3CDTF">2025-11-28T19:19:27Z</dcterms:created>
  <dcterms:modified xsi:type="dcterms:W3CDTF">2025-11-30T13:06:10Z</dcterms:modified>
</cp:coreProperties>
</file>